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3218-CBF3-46DB-9107-4C050DFE0253}" type="datetimeFigureOut">
              <a:rPr lang="en-US" smtClean="0"/>
              <a:t>7/23/2019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63B0-7073-476E-AF67-F5C2C4E0D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3218-CBF3-46DB-9107-4C050DFE0253}" type="datetimeFigureOut">
              <a:rPr lang="en-US" smtClean="0"/>
              <a:t>7/23/2019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63B0-7073-476E-AF67-F5C2C4E0D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3218-CBF3-46DB-9107-4C050DFE0253}" type="datetimeFigureOut">
              <a:rPr lang="en-US" smtClean="0"/>
              <a:t>7/23/2019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63B0-7073-476E-AF67-F5C2C4E0D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3218-CBF3-46DB-9107-4C050DFE0253}" type="datetimeFigureOut">
              <a:rPr lang="en-US" smtClean="0"/>
              <a:t>7/23/2019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63B0-7073-476E-AF67-F5C2C4E0D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3218-CBF3-46DB-9107-4C050DFE0253}" type="datetimeFigureOut">
              <a:rPr lang="en-US" smtClean="0"/>
              <a:t>7/23/2019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63B0-7073-476E-AF67-F5C2C4E0D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3218-CBF3-46DB-9107-4C050DFE0253}" type="datetimeFigureOut">
              <a:rPr lang="en-US" smtClean="0"/>
              <a:t>7/23/2019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63B0-7073-476E-AF67-F5C2C4E0D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3218-CBF3-46DB-9107-4C050DFE0253}" type="datetimeFigureOut">
              <a:rPr lang="en-US" smtClean="0"/>
              <a:t>7/23/2019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63B0-7073-476E-AF67-F5C2C4E0D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3218-CBF3-46DB-9107-4C050DFE0253}" type="datetimeFigureOut">
              <a:rPr lang="en-US" smtClean="0"/>
              <a:t>7/23/2019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63B0-7073-476E-AF67-F5C2C4E0D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3218-CBF3-46DB-9107-4C050DFE0253}" type="datetimeFigureOut">
              <a:rPr lang="en-US" smtClean="0"/>
              <a:t>7/23/2019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63B0-7073-476E-AF67-F5C2C4E0D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3218-CBF3-46DB-9107-4C050DFE0253}" type="datetimeFigureOut">
              <a:rPr lang="en-US" smtClean="0"/>
              <a:t>7/23/2019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63B0-7073-476E-AF67-F5C2C4E0D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3218-CBF3-46DB-9107-4C050DFE0253}" type="datetimeFigureOut">
              <a:rPr lang="en-US" smtClean="0"/>
              <a:t>7/23/2019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B63B0-7073-476E-AF67-F5C2C4E0D44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A3218-CBF3-46DB-9107-4C050DFE0253}" type="datetimeFigureOut">
              <a:rPr lang="en-US" smtClean="0"/>
              <a:t>7/23/2019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B63B0-7073-476E-AF67-F5C2C4E0D44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Congenital adrenal hyperplasia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Elio Quesada Gonzalez</a:t>
            </a:r>
          </a:p>
          <a:p>
            <a:r>
              <a:rPr lang="en-US"/>
              <a:t>Consultant Pediatrician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Nelson Essential of paediatrics, 5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err="1" smtClean="0"/>
              <a:t>ed</a:t>
            </a:r>
            <a:r>
              <a:rPr lang="en-GB" dirty="0" smtClean="0"/>
              <a:t> ,2006, Elsevier Inc.</a:t>
            </a:r>
          </a:p>
          <a:p>
            <a:r>
              <a:rPr lang="en-GB" dirty="0" smtClean="0"/>
              <a:t>Illustrated Textbook of paediatrics ,3</a:t>
            </a:r>
            <a:r>
              <a:rPr lang="en-GB" baseline="30000" dirty="0" smtClean="0"/>
              <a:t>rd</a:t>
            </a:r>
            <a:r>
              <a:rPr lang="en-GB" dirty="0" smtClean="0"/>
              <a:t> </a:t>
            </a:r>
            <a:r>
              <a:rPr lang="en-GB" dirty="0" err="1" smtClean="0"/>
              <a:t>ed</a:t>
            </a:r>
            <a:r>
              <a:rPr lang="en-GB" dirty="0" smtClean="0"/>
              <a:t>, Tom </a:t>
            </a:r>
            <a:r>
              <a:rPr lang="en-GB" dirty="0" err="1" smtClean="0"/>
              <a:t>Lissauer</a:t>
            </a:r>
            <a:r>
              <a:rPr lang="en-GB" dirty="0" smtClean="0"/>
              <a:t> , Graham </a:t>
            </a:r>
            <a:r>
              <a:rPr lang="en-GB" dirty="0" err="1" smtClean="0"/>
              <a:t>Clayden</a:t>
            </a:r>
            <a:r>
              <a:rPr lang="en-GB" dirty="0" smtClean="0"/>
              <a:t>, 2007,Elsevier Limited.</a:t>
            </a:r>
          </a:p>
          <a:p>
            <a:r>
              <a:rPr lang="en-GB" dirty="0" err="1" smtClean="0"/>
              <a:t>Pediatrics</a:t>
            </a:r>
            <a:r>
              <a:rPr lang="en-GB" dirty="0" smtClean="0"/>
              <a:t> Endocrinology , Mechanisms, manifestations and </a:t>
            </a:r>
            <a:r>
              <a:rPr lang="en-GB" dirty="0" err="1" smtClean="0"/>
              <a:t>management,Ora</a:t>
            </a:r>
            <a:r>
              <a:rPr lang="en-GB" dirty="0" smtClean="0"/>
              <a:t> H. </a:t>
            </a:r>
            <a:r>
              <a:rPr lang="en-GB" dirty="0" err="1" smtClean="0"/>
              <a:t>Pescovitz</a:t>
            </a:r>
            <a:r>
              <a:rPr lang="en-GB" dirty="0" smtClean="0"/>
              <a:t> ,Erica A. </a:t>
            </a:r>
            <a:r>
              <a:rPr lang="en-GB" dirty="0" err="1" smtClean="0"/>
              <a:t>Eugster</a:t>
            </a:r>
            <a:r>
              <a:rPr lang="en-GB" dirty="0" smtClean="0"/>
              <a:t>, 2004 by Lippincott Williams and Wilkins.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</a:p>
          <a:p>
            <a:r>
              <a:rPr lang="en-GB" dirty="0" smtClean="0"/>
              <a:t>Types of CAH</a:t>
            </a:r>
          </a:p>
          <a:p>
            <a:r>
              <a:rPr lang="en-GB" dirty="0" smtClean="0"/>
              <a:t>Clinical manifestations</a:t>
            </a:r>
          </a:p>
          <a:p>
            <a:r>
              <a:rPr lang="en-GB" dirty="0" smtClean="0"/>
              <a:t>Diagnosis </a:t>
            </a:r>
          </a:p>
          <a:p>
            <a:r>
              <a:rPr lang="en-GB" dirty="0" smtClean="0"/>
              <a:t> management </a:t>
            </a:r>
          </a:p>
          <a:p>
            <a:r>
              <a:rPr lang="en-GB" dirty="0" smtClean="0"/>
              <a:t>references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Congenital adrenal hyperplasia is a group of inherited genetic disorders that affect the adrenal glands ,a pair of walnut sized organs above your kidneys.</a:t>
            </a:r>
          </a:p>
          <a:p>
            <a:r>
              <a:rPr lang="en-GB" dirty="0" smtClean="0"/>
              <a:t>It is associated with an inability  or reduced ability to produce </a:t>
            </a:r>
            <a:r>
              <a:rPr lang="en-GB" dirty="0" err="1" smtClean="0"/>
              <a:t>cortisol</a:t>
            </a:r>
            <a:r>
              <a:rPr lang="en-GB" dirty="0" smtClean="0"/>
              <a:t>, </a:t>
            </a:r>
            <a:r>
              <a:rPr lang="en-GB" dirty="0" err="1" smtClean="0"/>
              <a:t>aldosterone</a:t>
            </a:r>
            <a:r>
              <a:rPr lang="en-GB" dirty="0" smtClean="0"/>
              <a:t> or an overproduction of adrenal androgens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PhotoGrid_149930042299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-642966"/>
            <a:ext cx="8858280" cy="750096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Types of CAH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21 </a:t>
            </a:r>
            <a:r>
              <a:rPr lang="en-GB" dirty="0" err="1" smtClean="0"/>
              <a:t>hydroxylase</a:t>
            </a:r>
            <a:r>
              <a:rPr lang="en-GB" dirty="0" smtClean="0"/>
              <a:t> deficiency (90 per cent) : it can either be classical or non classical</a:t>
            </a:r>
          </a:p>
          <a:p>
            <a:endParaRPr lang="en-GB" dirty="0"/>
          </a:p>
          <a:p>
            <a:r>
              <a:rPr lang="en-GB" dirty="0" smtClean="0"/>
              <a:t>others: 11 alpha </a:t>
            </a:r>
            <a:r>
              <a:rPr lang="en-GB" dirty="0" err="1" smtClean="0"/>
              <a:t>dehydroxylase</a:t>
            </a:r>
            <a:r>
              <a:rPr lang="en-GB" dirty="0" smtClean="0"/>
              <a:t> deficiency, 17 alpha </a:t>
            </a:r>
            <a:r>
              <a:rPr lang="en-GB" dirty="0" err="1" smtClean="0"/>
              <a:t>hydroxylase</a:t>
            </a:r>
            <a:r>
              <a:rPr lang="en-GB" dirty="0" smtClean="0"/>
              <a:t> deficiency and the 3 </a:t>
            </a:r>
            <a:r>
              <a:rPr lang="en-GB" dirty="0"/>
              <a:t> </a:t>
            </a:r>
            <a:r>
              <a:rPr lang="en-GB" dirty="0" smtClean="0"/>
              <a:t>beta </a:t>
            </a:r>
            <a:r>
              <a:rPr lang="en-GB" dirty="0" err="1" smtClean="0"/>
              <a:t>hydroxysteroid</a:t>
            </a:r>
            <a:r>
              <a:rPr lang="en-GB" dirty="0" smtClean="0"/>
              <a:t> </a:t>
            </a:r>
            <a:r>
              <a:rPr lang="en-GB" dirty="0" err="1" smtClean="0"/>
              <a:t>dehydrogenase</a:t>
            </a:r>
            <a:r>
              <a:rPr lang="en-GB" dirty="0" smtClean="0"/>
              <a:t> deficiency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Clinical manifestations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Cortisol</a:t>
            </a:r>
            <a:r>
              <a:rPr lang="en-GB" dirty="0" smtClean="0"/>
              <a:t> deficiency: hypoglycaemia ,inability to withstand stress, </a:t>
            </a:r>
            <a:r>
              <a:rPr lang="en-GB" dirty="0" err="1" smtClean="0"/>
              <a:t>hyperpigmentation</a:t>
            </a:r>
            <a:r>
              <a:rPr lang="en-GB" dirty="0" smtClean="0"/>
              <a:t>, </a:t>
            </a:r>
            <a:r>
              <a:rPr lang="en-GB" dirty="0" err="1" smtClean="0"/>
              <a:t>apneic</a:t>
            </a:r>
            <a:r>
              <a:rPr lang="en-GB" dirty="0" smtClean="0"/>
              <a:t> </a:t>
            </a:r>
            <a:r>
              <a:rPr lang="en-GB" dirty="0" err="1" smtClean="0"/>
              <a:t>spells,muscle</a:t>
            </a:r>
            <a:r>
              <a:rPr lang="en-GB" dirty="0" smtClean="0"/>
              <a:t> weakness and fatigue.</a:t>
            </a:r>
          </a:p>
          <a:p>
            <a:r>
              <a:rPr lang="en-GB" dirty="0" err="1" smtClean="0"/>
              <a:t>Aldosterone</a:t>
            </a:r>
            <a:r>
              <a:rPr lang="en-GB" dirty="0" smtClean="0"/>
              <a:t> deficiency: </a:t>
            </a:r>
            <a:r>
              <a:rPr lang="en-GB" dirty="0" err="1" smtClean="0"/>
              <a:t>hyponatremia</a:t>
            </a:r>
            <a:r>
              <a:rPr lang="en-GB" dirty="0" smtClean="0"/>
              <a:t>, </a:t>
            </a:r>
            <a:r>
              <a:rPr lang="en-GB" dirty="0" err="1" smtClean="0"/>
              <a:t>hyperkalemia</a:t>
            </a:r>
            <a:r>
              <a:rPr lang="en-GB" dirty="0" smtClean="0"/>
              <a:t>, vomiting, urinary sodium wasting, salt cravings, failure to thrive, hypotension, </a:t>
            </a:r>
            <a:r>
              <a:rPr lang="en-GB" dirty="0" err="1" smtClean="0"/>
              <a:t>dehydration,shock</a:t>
            </a:r>
            <a:r>
              <a:rPr lang="en-GB" dirty="0" smtClean="0"/>
              <a:t> ,diarrhoea.</a:t>
            </a:r>
          </a:p>
          <a:p>
            <a:r>
              <a:rPr lang="en-GB" dirty="0" smtClean="0"/>
              <a:t>Androgen excess: ambiguous genitalia , </a:t>
            </a:r>
            <a:r>
              <a:rPr lang="en-GB" dirty="0" err="1" smtClean="0"/>
              <a:t>hisurtism</a:t>
            </a:r>
            <a:r>
              <a:rPr lang="en-GB" dirty="0" smtClean="0"/>
              <a:t>, early appearance of pubic hair ,penile enlargement, excessive height gain .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Diagnosis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  First suspected in a newborn infant with </a:t>
            </a:r>
            <a:r>
              <a:rPr lang="en-GB" dirty="0" err="1" smtClean="0"/>
              <a:t>ambigous</a:t>
            </a:r>
            <a:r>
              <a:rPr lang="en-GB" dirty="0" smtClean="0"/>
              <a:t> genitalia.</a:t>
            </a:r>
          </a:p>
          <a:p>
            <a:r>
              <a:rPr lang="en-GB" dirty="0" err="1" smtClean="0"/>
              <a:t>Adominal</a:t>
            </a:r>
            <a:r>
              <a:rPr lang="en-GB" dirty="0" smtClean="0"/>
              <a:t> ultrasound (to detect the presence of uterus, cervix and vagina).</a:t>
            </a:r>
          </a:p>
          <a:p>
            <a:r>
              <a:rPr lang="en-GB" dirty="0" smtClean="0"/>
              <a:t>Elevated blood levels of 17 </a:t>
            </a:r>
            <a:r>
              <a:rPr lang="en-GB" dirty="0" err="1" smtClean="0"/>
              <a:t>hdroxyprogesterone</a:t>
            </a:r>
            <a:r>
              <a:rPr lang="en-GB" dirty="0"/>
              <a:t> </a:t>
            </a:r>
            <a:r>
              <a:rPr lang="en-GB" dirty="0" smtClean="0"/>
              <a:t>level.</a:t>
            </a:r>
          </a:p>
          <a:p>
            <a:r>
              <a:rPr lang="en-GB" dirty="0" err="1" smtClean="0"/>
              <a:t>Karyotyping</a:t>
            </a:r>
            <a:r>
              <a:rPr lang="en-GB" dirty="0" smtClean="0"/>
              <a:t>  (to establish the chromosomal sex)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Management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Glucocorticoids</a:t>
            </a:r>
            <a:r>
              <a:rPr lang="en-GB" dirty="0"/>
              <a:t> </a:t>
            </a:r>
            <a:r>
              <a:rPr lang="en-GB" dirty="0" smtClean="0"/>
              <a:t>(oral cortisone) and monitor serum concentration of adrenal precursors and linear </a:t>
            </a:r>
            <a:r>
              <a:rPr lang="en-GB" dirty="0" err="1" smtClean="0"/>
              <a:t>gowth</a:t>
            </a:r>
            <a:r>
              <a:rPr lang="en-GB" dirty="0" smtClean="0"/>
              <a:t> and skeletal age assessment. Also used in prenatal </a:t>
            </a:r>
            <a:r>
              <a:rPr lang="en-GB" dirty="0" err="1" smtClean="0"/>
              <a:t>treatement</a:t>
            </a:r>
            <a:r>
              <a:rPr lang="en-GB" dirty="0" smtClean="0"/>
              <a:t> to reduce </a:t>
            </a:r>
            <a:r>
              <a:rPr lang="en-GB" dirty="0" err="1" smtClean="0"/>
              <a:t>virilizing</a:t>
            </a:r>
            <a:r>
              <a:rPr lang="en-GB" dirty="0" smtClean="0"/>
              <a:t> effects</a:t>
            </a:r>
          </a:p>
          <a:p>
            <a:r>
              <a:rPr lang="en-GB" dirty="0" err="1" smtClean="0"/>
              <a:t>Mineralcorticoid</a:t>
            </a:r>
            <a:r>
              <a:rPr lang="en-GB" dirty="0" smtClean="0"/>
              <a:t> therapy (</a:t>
            </a:r>
            <a:r>
              <a:rPr lang="en-GB" dirty="0" err="1" smtClean="0"/>
              <a:t>fludrocortisone</a:t>
            </a:r>
            <a:r>
              <a:rPr lang="en-GB" dirty="0" smtClean="0"/>
              <a:t>) while monitoring serum sodium, potassium and plasma </a:t>
            </a:r>
            <a:r>
              <a:rPr lang="en-GB" dirty="0" err="1" smtClean="0"/>
              <a:t>renin</a:t>
            </a:r>
            <a:r>
              <a:rPr lang="en-GB" dirty="0" smtClean="0"/>
              <a:t> activity levels.</a:t>
            </a:r>
          </a:p>
          <a:p>
            <a:r>
              <a:rPr lang="en-GB" dirty="0" smtClean="0"/>
              <a:t>Surgical correction of </a:t>
            </a:r>
            <a:r>
              <a:rPr lang="en-GB" dirty="0" err="1" smtClean="0"/>
              <a:t>ambigous</a:t>
            </a:r>
            <a:r>
              <a:rPr lang="en-GB" dirty="0" smtClean="0"/>
              <a:t> genitalia by 1-2 years</a:t>
            </a:r>
          </a:p>
          <a:p>
            <a:pPr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Complications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Females : suboptimal breast enlargement, late menarche, </a:t>
            </a:r>
            <a:r>
              <a:rPr lang="en-GB" dirty="0" err="1" smtClean="0"/>
              <a:t>amenorrhe</a:t>
            </a:r>
            <a:r>
              <a:rPr lang="en-GB" dirty="0" smtClean="0"/>
              <a:t> </a:t>
            </a:r>
            <a:r>
              <a:rPr lang="en-GB" dirty="0" err="1" smtClean="0"/>
              <a:t>a,irregular</a:t>
            </a:r>
            <a:r>
              <a:rPr lang="en-GB" dirty="0" smtClean="0"/>
              <a:t> menses, reduced insulin sensitivity.</a:t>
            </a:r>
          </a:p>
          <a:p>
            <a:r>
              <a:rPr lang="en-GB" dirty="0" smtClean="0"/>
              <a:t>Males </a:t>
            </a:r>
            <a:r>
              <a:rPr lang="en-GB" dirty="0" err="1" smtClean="0"/>
              <a:t>oligospermia</a:t>
            </a:r>
            <a:r>
              <a:rPr lang="en-GB" dirty="0" smtClean="0"/>
              <a:t>, testicular </a:t>
            </a:r>
            <a:r>
              <a:rPr lang="en-GB" dirty="0" err="1" smtClean="0"/>
              <a:t>tumor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347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Congenital adrenal hyperplasia </vt:lpstr>
      <vt:lpstr>PowerPoint Presentation</vt:lpstr>
      <vt:lpstr>PowerPoint Presentation</vt:lpstr>
      <vt:lpstr>PowerPoint Presentation</vt:lpstr>
      <vt:lpstr>Types of CAH </vt:lpstr>
      <vt:lpstr>Clinical manifestations </vt:lpstr>
      <vt:lpstr>Diagnosis  </vt:lpstr>
      <vt:lpstr>Management </vt:lpstr>
      <vt:lpstr>Complications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Congenital adrenal hyperplasia </dc:title>
  <dc:creator>usr</dc:creator>
  <cp:lastModifiedBy>user</cp:lastModifiedBy>
  <cp:revision>5</cp:revision>
  <dcterms:created xsi:type="dcterms:W3CDTF">2017-07-05T00:20:38Z</dcterms:created>
  <dcterms:modified xsi:type="dcterms:W3CDTF">2019-07-23T21:36:47Z</dcterms:modified>
</cp:coreProperties>
</file>